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5"/>
  </p:notesMasterIdLst>
  <p:sldIdLst>
    <p:sldId id="256" r:id="rId2"/>
    <p:sldId id="258" r:id="rId3"/>
    <p:sldId id="259" r:id="rId4"/>
    <p:sldId id="260" r:id="rId5"/>
    <p:sldId id="267" r:id="rId6"/>
    <p:sldId id="268" r:id="rId7"/>
    <p:sldId id="270" r:id="rId8"/>
    <p:sldId id="271" r:id="rId9"/>
    <p:sldId id="277" r:id="rId10"/>
    <p:sldId id="278" r:id="rId11"/>
    <p:sldId id="279" r:id="rId12"/>
    <p:sldId id="280" r:id="rId13"/>
    <p:sldId id="276" r:id="rId14"/>
  </p:sldIdLst>
  <p:sldSz cx="9144000" cy="5143500" type="screen16x9"/>
  <p:notesSz cx="6858000" cy="9144000"/>
  <p:embeddedFontLst>
    <p:embeddedFont>
      <p:font typeface="Klein Bold" panose="020B0604020202020204" charset="0"/>
      <p:regular r:id="rId16"/>
    </p:embeddedFont>
    <p:embeddedFont>
      <p:font typeface="Lato" panose="020F0502020204030203" pitchFamily="34"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
      <p:font typeface="Public Sans" panose="020B0604020202020204" charset="0"/>
      <p:regular r:id="rId25"/>
    </p:embeddedFont>
    <p:embeddedFont>
      <p:font typeface="Public Sans Bold" panose="020B0604020202020204" charset="0"/>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704" y="74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1f87997393_0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1f87997393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18994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1f87997393_0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1f87997393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11860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762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1f87997393_0_1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1f87997393_0_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f87997393_0_1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f87997393_0_1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f87997393_0_1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f87997393_0_1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1f87997393_0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1f87997393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1f87997393_0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1f87997393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78767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6" r:id="rId6"/>
    <p:sldLayoutId id="2147483657" r:id="rId7"/>
    <p:sldLayoutId id="2147483659" r:id="rId8"/>
    <p:sldLayoutId id="2147483660" r:id="rId9"/>
    <p:sldLayoutId id="2147483661" r:id="rId10"/>
    <p:sldLayoutId id="214748366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217459"/>
            <a:ext cx="5017500" cy="1901951"/>
          </a:xfrm>
          <a:prstGeom prst="rect">
            <a:avLst/>
          </a:prstGeom>
        </p:spPr>
        <p:txBody>
          <a:bodyPr spcFirstLastPara="1" wrap="square" lIns="91425" tIns="91425" rIns="91425" bIns="91425" anchor="t" anchorCtr="0">
            <a:noAutofit/>
          </a:bodyPr>
          <a:lstStyle/>
          <a:p>
            <a:pPr algn="l">
              <a:lnSpc>
                <a:spcPts val="7200"/>
              </a:lnSpc>
            </a:pPr>
            <a:r>
              <a:rPr lang="en-US" sz="4000" dirty="0">
                <a:solidFill>
                  <a:schemeClr val="bg1"/>
                </a:solidFill>
                <a:latin typeface="Klein Bold"/>
                <a:ea typeface="Klein Bold"/>
                <a:cs typeface="Klein Bold"/>
                <a:sym typeface="Klein Bold"/>
              </a:rPr>
              <a:t>Hotel Bookings Cancellation Analysis</a:t>
            </a:r>
          </a:p>
        </p:txBody>
      </p:sp>
      <p:sp>
        <p:nvSpPr>
          <p:cNvPr id="229" name="Google Shape;229;p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dirty="0"/>
              <a:t>By Dixita Antala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32"/>
          <p:cNvSpPr txBox="1">
            <a:spLocks noGrp="1"/>
          </p:cNvSpPr>
          <p:nvPr>
            <p:ph type="title" idx="2"/>
          </p:nvPr>
        </p:nvSpPr>
        <p:spPr>
          <a:xfrm>
            <a:off x="1206500" y="459490"/>
            <a:ext cx="3365500" cy="1235960"/>
          </a:xfrm>
          <a:prstGeom prst="rect">
            <a:avLst/>
          </a:prstGeom>
        </p:spPr>
        <p:txBody>
          <a:bodyPr spcFirstLastPara="1" wrap="square" lIns="91425" tIns="91425" rIns="91425" bIns="91425" anchor="t" anchorCtr="0">
            <a:noAutofit/>
          </a:bodyPr>
          <a:lstStyle/>
          <a:p>
            <a:pPr algn="just">
              <a:spcBef>
                <a:spcPct val="0"/>
              </a:spcBef>
            </a:pPr>
            <a:r>
              <a:rPr lang="en-US" sz="2000" spc="843" dirty="0">
                <a:solidFill>
                  <a:schemeClr val="bg1"/>
                </a:solidFill>
                <a:latin typeface="Public Sans Bold"/>
                <a:ea typeface="Public Sans Bold"/>
                <a:cs typeface="Public Sans Bold"/>
                <a:sym typeface="Public Sans Bold"/>
              </a:rPr>
              <a:t>ANALYSIS AND FINDINGS - 6</a:t>
            </a:r>
          </a:p>
        </p:txBody>
      </p:sp>
      <p:sp>
        <p:nvSpPr>
          <p:cNvPr id="603" name="Google Shape;603;p32"/>
          <p:cNvSpPr txBox="1">
            <a:spLocks noGrp="1"/>
          </p:cNvSpPr>
          <p:nvPr>
            <p:ph type="title"/>
          </p:nvPr>
        </p:nvSpPr>
        <p:spPr>
          <a:xfrm>
            <a:off x="596020" y="1810151"/>
            <a:ext cx="3874379" cy="2116309"/>
          </a:xfrm>
          <a:prstGeom prst="rect">
            <a:avLst/>
          </a:prstGeom>
        </p:spPr>
        <p:txBody>
          <a:bodyPr spcFirstLastPara="1" wrap="square" lIns="91425" tIns="91425" rIns="91425" bIns="91425" anchor="t" anchorCtr="0">
            <a:noAutofit/>
          </a:bodyPr>
          <a:lstStyle/>
          <a:p>
            <a:pPr marL="302259" lvl="1" algn="just">
              <a:lnSpc>
                <a:spcPct val="150000"/>
              </a:lnSpc>
            </a:pPr>
            <a:r>
              <a:rPr lang="en-US" sz="1400" dirty="0">
                <a:solidFill>
                  <a:schemeClr val="bg1"/>
                </a:solidFill>
                <a:latin typeface="Public Sans"/>
                <a:ea typeface="Public Sans"/>
                <a:cs typeface="Public Sans"/>
                <a:sym typeface="Public Sans"/>
              </a:rPr>
              <a:t>The pie chart shows which country has the highest reservations cancelled. The top country is Portugal  with the highest number of cancellations.</a:t>
            </a:r>
          </a:p>
        </p:txBody>
      </p:sp>
      <p:sp>
        <p:nvSpPr>
          <p:cNvPr id="2" name="Freeform 5">
            <a:extLst>
              <a:ext uri="{FF2B5EF4-FFF2-40B4-BE49-F238E27FC236}">
                <a16:creationId xmlns:a16="http://schemas.microsoft.com/office/drawing/2014/main" id="{089B9EC1-684A-0394-FF83-D73353EBE992}"/>
              </a:ext>
            </a:extLst>
          </p:cNvPr>
          <p:cNvSpPr/>
          <p:nvPr/>
        </p:nvSpPr>
        <p:spPr>
          <a:xfrm>
            <a:off x="5073650" y="876301"/>
            <a:ext cx="3474330" cy="3562350"/>
          </a:xfrm>
          <a:custGeom>
            <a:avLst/>
            <a:gdLst/>
            <a:ahLst/>
            <a:cxnLst/>
            <a:rect l="l" t="t" r="r" b="b"/>
            <a:pathLst>
              <a:path w="6142711" h="6395905">
                <a:moveTo>
                  <a:pt x="0" y="0"/>
                </a:moveTo>
                <a:lnTo>
                  <a:pt x="6142710" y="0"/>
                </a:lnTo>
                <a:lnTo>
                  <a:pt x="6142710" y="6395904"/>
                </a:lnTo>
                <a:lnTo>
                  <a:pt x="0" y="6395904"/>
                </a:lnTo>
                <a:lnTo>
                  <a:pt x="0" y="0"/>
                </a:lnTo>
                <a:close/>
              </a:path>
            </a:pathLst>
          </a:custGeom>
          <a:blipFill>
            <a:blip r:embed="rId3"/>
            <a:stretch>
              <a:fillRect/>
            </a:stretch>
          </a:blipFill>
        </p:spPr>
      </p:sp>
    </p:spTree>
    <p:extLst>
      <p:ext uri="{BB962C8B-B14F-4D97-AF65-F5344CB8AC3E}">
        <p14:creationId xmlns:p14="http://schemas.microsoft.com/office/powerpoint/2010/main" val="39227788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32"/>
          <p:cNvSpPr txBox="1">
            <a:spLocks noGrp="1"/>
          </p:cNvSpPr>
          <p:nvPr>
            <p:ph type="title" idx="2"/>
          </p:nvPr>
        </p:nvSpPr>
        <p:spPr>
          <a:xfrm>
            <a:off x="1206500" y="459490"/>
            <a:ext cx="3365500" cy="1235960"/>
          </a:xfrm>
          <a:prstGeom prst="rect">
            <a:avLst/>
          </a:prstGeom>
        </p:spPr>
        <p:txBody>
          <a:bodyPr spcFirstLastPara="1" wrap="square" lIns="91425" tIns="91425" rIns="91425" bIns="91425" anchor="t" anchorCtr="0">
            <a:noAutofit/>
          </a:bodyPr>
          <a:lstStyle/>
          <a:p>
            <a:pPr algn="just">
              <a:spcBef>
                <a:spcPct val="0"/>
              </a:spcBef>
            </a:pPr>
            <a:r>
              <a:rPr lang="en-US" sz="2000" spc="843" dirty="0">
                <a:solidFill>
                  <a:schemeClr val="bg1"/>
                </a:solidFill>
                <a:latin typeface="Public Sans Bold"/>
                <a:ea typeface="Public Sans Bold"/>
                <a:cs typeface="Public Sans Bold"/>
                <a:sym typeface="Public Sans Bold"/>
              </a:rPr>
              <a:t>ANALYSIS AND FINDINGS - 7</a:t>
            </a:r>
          </a:p>
        </p:txBody>
      </p:sp>
      <p:sp>
        <p:nvSpPr>
          <p:cNvPr id="603" name="Google Shape;603;p32"/>
          <p:cNvSpPr txBox="1">
            <a:spLocks noGrp="1"/>
          </p:cNvSpPr>
          <p:nvPr>
            <p:ph type="title"/>
          </p:nvPr>
        </p:nvSpPr>
        <p:spPr>
          <a:xfrm>
            <a:off x="241300" y="1810151"/>
            <a:ext cx="4229099" cy="2463399"/>
          </a:xfrm>
          <a:prstGeom prst="rect">
            <a:avLst/>
          </a:prstGeom>
        </p:spPr>
        <p:txBody>
          <a:bodyPr spcFirstLastPara="1" wrap="square" lIns="91425" tIns="91425" rIns="91425" bIns="91425" anchor="t" anchorCtr="0">
            <a:noAutofit/>
          </a:bodyPr>
          <a:lstStyle/>
          <a:p>
            <a:pPr marL="302259" lvl="1" algn="just"/>
            <a:r>
              <a:rPr lang="en-US" sz="1400" dirty="0">
                <a:solidFill>
                  <a:schemeClr val="bg1"/>
                </a:solidFill>
                <a:latin typeface="Public Sans"/>
                <a:ea typeface="Public Sans"/>
                <a:cs typeface="Public Sans"/>
                <a:sym typeface="Public Sans"/>
              </a:rPr>
              <a:t>The table shows the areas from where guests are visiting the hotels and making reservations, whether  it is coming from Direct or Groups, Online or Offline Travel Agencies.</a:t>
            </a:r>
            <a:br>
              <a:rPr lang="en-US" sz="1400" dirty="0">
                <a:solidFill>
                  <a:schemeClr val="bg1"/>
                </a:solidFill>
                <a:latin typeface="Public Sans"/>
                <a:ea typeface="Public Sans"/>
                <a:cs typeface="Public Sans"/>
                <a:sym typeface="Public Sans"/>
              </a:rPr>
            </a:br>
            <a:br>
              <a:rPr lang="en-US" sz="1400" dirty="0">
                <a:solidFill>
                  <a:schemeClr val="bg1"/>
                </a:solidFill>
                <a:latin typeface="Public Sans"/>
                <a:ea typeface="Public Sans"/>
                <a:cs typeface="Public Sans"/>
                <a:sym typeface="Public Sans"/>
              </a:rPr>
            </a:br>
            <a:br>
              <a:rPr lang="en-US" sz="1400" dirty="0">
                <a:solidFill>
                  <a:schemeClr val="bg1"/>
                </a:solidFill>
                <a:latin typeface="Public Sans"/>
                <a:ea typeface="Public Sans"/>
                <a:cs typeface="Public Sans"/>
                <a:sym typeface="Public Sans"/>
              </a:rPr>
            </a:br>
            <a:r>
              <a:rPr lang="en-US" sz="1400" dirty="0">
                <a:solidFill>
                  <a:schemeClr val="bg1"/>
                </a:solidFill>
                <a:latin typeface="Public Sans"/>
                <a:ea typeface="Public Sans"/>
                <a:cs typeface="Public Sans"/>
                <a:sym typeface="Public Sans"/>
              </a:rPr>
              <a:t>We can see around 47% of clients come from online  travel agencies, whereas 27% come from groups.  Only 4% of clients book hotels directly by visiting  them and making reservations.</a:t>
            </a:r>
          </a:p>
        </p:txBody>
      </p:sp>
      <p:sp>
        <p:nvSpPr>
          <p:cNvPr id="3" name="TextBox 9">
            <a:extLst>
              <a:ext uri="{FF2B5EF4-FFF2-40B4-BE49-F238E27FC236}">
                <a16:creationId xmlns:a16="http://schemas.microsoft.com/office/drawing/2014/main" id="{C55B8BE8-D6C7-75E0-8BC1-43EDD0615259}"/>
              </a:ext>
            </a:extLst>
          </p:cNvPr>
          <p:cNvSpPr txBox="1"/>
          <p:nvPr/>
        </p:nvSpPr>
        <p:spPr>
          <a:xfrm>
            <a:off x="4794250" y="1746250"/>
            <a:ext cx="4349750" cy="1938992"/>
          </a:xfrm>
          <a:prstGeom prst="rect">
            <a:avLst/>
          </a:prstGeom>
        </p:spPr>
        <p:txBody>
          <a:bodyPr wrap="square" lIns="0" tIns="0" rIns="0" bIns="0" rtlCol="0" anchor="t">
            <a:spAutoFit/>
          </a:bodyPr>
          <a:lstStyle/>
          <a:p>
            <a:pPr algn="l">
              <a:spcBef>
                <a:spcPct val="0"/>
              </a:spcBef>
            </a:pPr>
            <a:r>
              <a:rPr lang="en-US" b="1" spc="729" dirty="0" err="1">
                <a:solidFill>
                  <a:srgbClr val="2B2C30"/>
                </a:solidFill>
                <a:latin typeface="Public Sans Bold"/>
                <a:ea typeface="Public Sans Bold"/>
                <a:cs typeface="Public Sans Bold"/>
                <a:sym typeface="Public Sans Bold"/>
              </a:rPr>
              <a:t>market_segment</a:t>
            </a:r>
            <a:endParaRPr lang="en-US" b="1" spc="729" dirty="0">
              <a:solidFill>
                <a:srgbClr val="2B2C30"/>
              </a:solidFill>
              <a:latin typeface="Public Sans Bold"/>
              <a:ea typeface="Public Sans Bold"/>
              <a:cs typeface="Public Sans Bold"/>
              <a:sym typeface="Public Sans Bold"/>
            </a:endParaRPr>
          </a:p>
          <a:p>
            <a:pPr algn="l">
              <a:spcBef>
                <a:spcPct val="0"/>
              </a:spcBef>
            </a:pPr>
            <a:endParaRPr lang="en-US" spc="729" dirty="0">
              <a:solidFill>
                <a:srgbClr val="2B2C30"/>
              </a:solidFill>
              <a:latin typeface="Public Sans Bold"/>
              <a:ea typeface="Public Sans Bold"/>
              <a:cs typeface="Public Sans Bold"/>
              <a:sym typeface="Public Sans Bold"/>
            </a:endParaRPr>
          </a:p>
          <a:p>
            <a:pPr algn="l">
              <a:spcBef>
                <a:spcPct val="0"/>
              </a:spcBef>
            </a:pPr>
            <a:r>
              <a:rPr lang="en-US" spc="635" dirty="0">
                <a:solidFill>
                  <a:srgbClr val="2B2C30"/>
                </a:solidFill>
                <a:latin typeface="Public Sans"/>
                <a:ea typeface="Public Sans"/>
                <a:cs typeface="Public Sans"/>
                <a:sym typeface="Public Sans"/>
              </a:rPr>
              <a:t>Online TA          0.469696 Groups             0.273985 </a:t>
            </a:r>
          </a:p>
          <a:p>
            <a:pPr algn="l">
              <a:spcBef>
                <a:spcPct val="0"/>
              </a:spcBef>
            </a:pPr>
            <a:r>
              <a:rPr lang="en-US" spc="635" dirty="0">
                <a:solidFill>
                  <a:srgbClr val="2B2C30"/>
                </a:solidFill>
                <a:latin typeface="Public Sans"/>
                <a:ea typeface="Public Sans"/>
                <a:cs typeface="Public Sans"/>
                <a:sym typeface="Public Sans"/>
              </a:rPr>
              <a:t>Offline TA/TO     0.187466 Direct              0.043486 </a:t>
            </a:r>
          </a:p>
          <a:p>
            <a:pPr algn="l">
              <a:spcBef>
                <a:spcPct val="0"/>
              </a:spcBef>
            </a:pPr>
            <a:r>
              <a:rPr lang="en-US" spc="635" dirty="0">
                <a:solidFill>
                  <a:srgbClr val="2B2C30"/>
                </a:solidFill>
                <a:latin typeface="Public Sans"/>
                <a:ea typeface="Public Sans"/>
                <a:cs typeface="Public Sans"/>
                <a:sym typeface="Public Sans"/>
              </a:rPr>
              <a:t>Corporate          0.022151 Complementary    0.002038 Aviation            0.001178</a:t>
            </a:r>
          </a:p>
        </p:txBody>
      </p:sp>
    </p:spTree>
    <p:extLst>
      <p:ext uri="{BB962C8B-B14F-4D97-AF65-F5344CB8AC3E}">
        <p14:creationId xmlns:p14="http://schemas.microsoft.com/office/powerpoint/2010/main" val="127070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r>
              <a:rPr lang="en-US" sz="2400" spc="843" dirty="0">
                <a:solidFill>
                  <a:srgbClr val="FFFFFF"/>
                </a:solidFill>
                <a:latin typeface="Public Sans Bold"/>
                <a:ea typeface="Public Sans Bold"/>
                <a:cs typeface="Public Sans Bold"/>
                <a:sym typeface="Public Sans Bold"/>
              </a:rPr>
              <a:t>SUGGESTIONS</a:t>
            </a:r>
            <a:br>
              <a:rPr lang="en-US" sz="2400" spc="843" dirty="0">
                <a:solidFill>
                  <a:srgbClr val="FFFFFF"/>
                </a:solidFill>
                <a:latin typeface="Public Sans Bold"/>
                <a:ea typeface="Public Sans Bold"/>
                <a:cs typeface="Public Sans Bold"/>
                <a:sym typeface="Public Sans Bold"/>
              </a:rPr>
            </a:br>
            <a:br>
              <a:rPr lang="en-US" sz="2400" spc="843" dirty="0">
                <a:solidFill>
                  <a:srgbClr val="2B2C30"/>
                </a:solidFill>
                <a:latin typeface="Public Sans Bold"/>
                <a:ea typeface="Public Sans Bold"/>
                <a:cs typeface="Public Sans Bold"/>
                <a:sym typeface="Public Sans Bold"/>
              </a:rPr>
            </a:br>
            <a:endParaRPr dirty="0"/>
          </a:p>
        </p:txBody>
      </p:sp>
      <p:sp>
        <p:nvSpPr>
          <p:cNvPr id="249" name="Google Shape;249;p19"/>
          <p:cNvSpPr txBox="1">
            <a:spLocks noGrp="1"/>
          </p:cNvSpPr>
          <p:nvPr>
            <p:ph type="body" idx="1"/>
          </p:nvPr>
        </p:nvSpPr>
        <p:spPr>
          <a:xfrm>
            <a:off x="863812" y="673100"/>
            <a:ext cx="7721387" cy="4222750"/>
          </a:xfrm>
          <a:prstGeom prst="rect">
            <a:avLst/>
          </a:prstGeom>
        </p:spPr>
        <p:txBody>
          <a:bodyPr spcFirstLastPara="1" wrap="square" lIns="91425" tIns="91425" rIns="91425" bIns="91425" anchor="t" anchorCtr="0">
            <a:noAutofit/>
          </a:bodyPr>
          <a:lstStyle/>
          <a:p>
            <a:pPr marL="552807" lvl="1" indent="-276404" algn="just">
              <a:lnSpc>
                <a:spcPct val="150000"/>
              </a:lnSpc>
              <a:buFont typeface="Arial"/>
              <a:buChar char="•"/>
            </a:pPr>
            <a:r>
              <a:rPr lang="en-US" sz="1200" dirty="0">
                <a:solidFill>
                  <a:schemeClr val="bg1"/>
                </a:solidFill>
                <a:latin typeface="Public Sans"/>
                <a:ea typeface="Public Sans"/>
                <a:cs typeface="Public Sans"/>
                <a:sym typeface="Public Sans"/>
              </a:rPr>
              <a:t>Cancellation rates rise as the price dates. In order to prevent cancellations of reservations, hotels could work on  their pricing strategies and try to lower the rates for specific hotels based on </a:t>
            </a:r>
            <a:r>
              <a:rPr lang="en-US" sz="1200" dirty="0" err="1">
                <a:solidFill>
                  <a:schemeClr val="bg1"/>
                </a:solidFill>
                <a:latin typeface="Public Sans"/>
                <a:ea typeface="Public Sans"/>
                <a:cs typeface="Public Sans"/>
                <a:sym typeface="Public Sans"/>
              </a:rPr>
              <a:t>locations.They</a:t>
            </a:r>
            <a:r>
              <a:rPr lang="en-US" sz="1200" dirty="0">
                <a:solidFill>
                  <a:schemeClr val="bg1"/>
                </a:solidFill>
                <a:latin typeface="Public Sans"/>
                <a:ea typeface="Public Sans"/>
                <a:cs typeface="Public Sans"/>
                <a:sym typeface="Public Sans"/>
              </a:rPr>
              <a:t> can also provide  some discounts to the consumers.</a:t>
            </a:r>
          </a:p>
          <a:p>
            <a:pPr marL="552807" lvl="1" indent="-276404" algn="just">
              <a:lnSpc>
                <a:spcPct val="150000"/>
              </a:lnSpc>
              <a:buFont typeface="Arial"/>
              <a:buChar char="•"/>
            </a:pPr>
            <a:r>
              <a:rPr lang="en-US" sz="1200" dirty="0">
                <a:solidFill>
                  <a:schemeClr val="bg1"/>
                </a:solidFill>
                <a:latin typeface="Public Sans"/>
                <a:ea typeface="Public Sans"/>
                <a:cs typeface="Public Sans"/>
                <a:sym typeface="Public Sans"/>
              </a:rPr>
              <a:t>As the ratio of the cancellations and not cancellation of the resort hotels is higher in the resort hotel than the</a:t>
            </a:r>
          </a:p>
          <a:p>
            <a:pPr marL="552807" lvl="1" indent="-276404" algn="just">
              <a:lnSpc>
                <a:spcPct val="150000"/>
              </a:lnSpc>
              <a:buFont typeface="Arial"/>
              <a:buChar char="•"/>
            </a:pPr>
            <a:r>
              <a:rPr lang="en-US" sz="1200" dirty="0">
                <a:solidFill>
                  <a:schemeClr val="bg1"/>
                </a:solidFill>
                <a:latin typeface="Public Sans"/>
                <a:ea typeface="Public Sans"/>
                <a:cs typeface="Public Sans"/>
                <a:sym typeface="Public Sans"/>
              </a:rPr>
              <a:t>city hotels. So the hotels should provide a reasonable discount on the room prices on weekends or on holidays.</a:t>
            </a:r>
          </a:p>
          <a:p>
            <a:pPr marL="552807" lvl="1" indent="-276404" algn="just">
              <a:lnSpc>
                <a:spcPct val="150000"/>
              </a:lnSpc>
              <a:buFont typeface="Arial"/>
              <a:buChar char="•"/>
            </a:pPr>
            <a:r>
              <a:rPr lang="en-US" sz="1200" dirty="0">
                <a:solidFill>
                  <a:schemeClr val="bg1"/>
                </a:solidFill>
                <a:latin typeface="Public Sans"/>
                <a:ea typeface="Public Sans"/>
                <a:cs typeface="Public Sans"/>
                <a:sym typeface="Public Sans"/>
              </a:rPr>
              <a:t>In the month of January, hotels can start campaigns or marketing with a reasonable amount to increase the  revenue as the cancellation is the highest in this month.</a:t>
            </a:r>
          </a:p>
          <a:p>
            <a:pPr marL="552807" lvl="1" indent="-276404" algn="just">
              <a:lnSpc>
                <a:spcPct val="150000"/>
              </a:lnSpc>
              <a:buFont typeface="Arial"/>
              <a:buChar char="•"/>
            </a:pPr>
            <a:r>
              <a:rPr lang="en-US" sz="1200" dirty="0">
                <a:solidFill>
                  <a:schemeClr val="bg1"/>
                </a:solidFill>
                <a:latin typeface="Public Sans"/>
                <a:ea typeface="Public Sans"/>
                <a:cs typeface="Public Sans"/>
                <a:sym typeface="Public Sans"/>
              </a:rPr>
              <a:t>They can also increase the quality of the hotels and their services mainly in Portugal to reduce the cancellation  rate.</a:t>
            </a:r>
          </a:p>
          <a:p>
            <a:pPr marL="0" lvl="0" indent="0" algn="just" rtl="0">
              <a:lnSpc>
                <a:spcPct val="150000"/>
              </a:lnSpc>
              <a:spcBef>
                <a:spcPts val="1600"/>
              </a:spcBef>
              <a:spcAft>
                <a:spcPts val="1600"/>
              </a:spcAft>
              <a:buNone/>
            </a:pPr>
            <a:endParaRPr dirty="0">
              <a:solidFill>
                <a:schemeClr val="bg1"/>
              </a:solidFill>
            </a:endParaRPr>
          </a:p>
        </p:txBody>
      </p:sp>
    </p:spTree>
    <p:extLst>
      <p:ext uri="{BB962C8B-B14F-4D97-AF65-F5344CB8AC3E}">
        <p14:creationId xmlns:p14="http://schemas.microsoft.com/office/powerpoint/2010/main" val="3737609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37"/>
          <p:cNvSpPr txBox="1">
            <a:spLocks noGrp="1"/>
          </p:cNvSpPr>
          <p:nvPr>
            <p:ph type="title"/>
          </p:nvPr>
        </p:nvSpPr>
        <p:spPr>
          <a:xfrm>
            <a:off x="645300" y="1833774"/>
            <a:ext cx="7831950" cy="12015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4400" b="1" dirty="0"/>
              <a:t>Thank you!</a:t>
            </a:r>
            <a:endParaRPr sz="4400" b="1" dirty="0"/>
          </a:p>
        </p:txBody>
      </p:sp>
      <p:sp>
        <p:nvSpPr>
          <p:cNvPr id="720" name="Google Shape;720;p37"/>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r>
              <a:rPr lang="en-US" sz="2400" spc="843" dirty="0">
                <a:solidFill>
                  <a:schemeClr val="bg1"/>
                </a:solidFill>
                <a:latin typeface="Public Sans Bold"/>
                <a:ea typeface="Public Sans Bold"/>
                <a:cs typeface="Public Sans Bold"/>
                <a:sym typeface="Public Sans Bold"/>
              </a:rPr>
              <a:t>BUSINESS PROBLEM</a:t>
            </a:r>
            <a:br>
              <a:rPr lang="en-US" sz="2400" spc="843" dirty="0">
                <a:solidFill>
                  <a:srgbClr val="2B2C30"/>
                </a:solidFill>
                <a:latin typeface="Public Sans Bold"/>
                <a:ea typeface="Public Sans Bold"/>
                <a:cs typeface="Public Sans Bold"/>
                <a:sym typeface="Public Sans Bold"/>
              </a:rPr>
            </a:br>
            <a:endParaRPr dirty="0"/>
          </a:p>
        </p:txBody>
      </p:sp>
      <p:sp>
        <p:nvSpPr>
          <p:cNvPr id="249" name="Google Shape;249;p19"/>
          <p:cNvSpPr txBox="1">
            <a:spLocks noGrp="1"/>
          </p:cNvSpPr>
          <p:nvPr>
            <p:ph type="body" idx="1"/>
          </p:nvPr>
        </p:nvSpPr>
        <p:spPr>
          <a:xfrm>
            <a:off x="863813" y="1196565"/>
            <a:ext cx="7038900" cy="2911200"/>
          </a:xfrm>
          <a:prstGeom prst="rect">
            <a:avLst/>
          </a:prstGeom>
        </p:spPr>
        <p:txBody>
          <a:bodyPr spcFirstLastPara="1" wrap="square" lIns="91425" tIns="91425" rIns="91425" bIns="91425" anchor="t" anchorCtr="0">
            <a:noAutofit/>
          </a:bodyPr>
          <a:lstStyle/>
          <a:p>
            <a:pPr marL="604519" lvl="1" indent="-302260" algn="l">
              <a:lnSpc>
                <a:spcPct val="150000"/>
              </a:lnSpc>
              <a:buFont typeface="Arial"/>
              <a:buChar char="•"/>
            </a:pPr>
            <a:r>
              <a:rPr lang="en-US" sz="1200" dirty="0">
                <a:solidFill>
                  <a:schemeClr val="bg1"/>
                </a:solidFill>
                <a:latin typeface="Public Sans"/>
                <a:ea typeface="Public Sans"/>
                <a:cs typeface="Public Sans"/>
                <a:sym typeface="Public Sans"/>
              </a:rPr>
              <a:t>In recent years, City Hotel and Resort Hotel have seen high cancellation rates. Each hotel is now dealing with a  number of issues as a result, including fewer revenues and less than ideal hotel room use. Consequently, lowering  cancellation rates is both hotels’ primary goal in order to increase their efficiency in generating revenue and for  us to offer thorough business advice to address this problem.</a:t>
            </a:r>
          </a:p>
          <a:p>
            <a:pPr algn="l">
              <a:lnSpc>
                <a:spcPct val="150000"/>
              </a:lnSpc>
            </a:pPr>
            <a:endParaRPr lang="en-US" sz="1200" dirty="0">
              <a:solidFill>
                <a:schemeClr val="bg1"/>
              </a:solidFill>
              <a:latin typeface="Public Sans"/>
              <a:ea typeface="Public Sans"/>
              <a:cs typeface="Public Sans"/>
              <a:sym typeface="Public Sans"/>
            </a:endParaRPr>
          </a:p>
          <a:p>
            <a:pPr marL="604519" lvl="1" indent="-302260" algn="l">
              <a:lnSpc>
                <a:spcPct val="150000"/>
              </a:lnSpc>
              <a:buFont typeface="Arial"/>
              <a:buChar char="•"/>
            </a:pPr>
            <a:r>
              <a:rPr lang="en-US" sz="1200" dirty="0">
                <a:solidFill>
                  <a:schemeClr val="bg1"/>
                </a:solidFill>
                <a:latin typeface="Public Sans"/>
                <a:ea typeface="Public Sans"/>
                <a:cs typeface="Public Sans"/>
                <a:sym typeface="Public Sans"/>
              </a:rPr>
              <a:t>The analysis of hotel booking cancellations as well as other factors that have no bearing on their business and yearly  revenue generation are the main topics of this report.</a:t>
            </a:r>
          </a:p>
          <a:p>
            <a:pPr marL="0" lvl="0" indent="0" algn="l" rtl="0">
              <a:spcBef>
                <a:spcPts val="1600"/>
              </a:spcBef>
              <a:spcAft>
                <a:spcPts val="160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algn="l">
              <a:lnSpc>
                <a:spcPts val="5200"/>
              </a:lnSpc>
              <a:spcBef>
                <a:spcPct val="0"/>
              </a:spcBef>
            </a:pPr>
            <a:r>
              <a:rPr lang="en-US" spc="843" dirty="0">
                <a:solidFill>
                  <a:schemeClr val="bg1"/>
                </a:solidFill>
                <a:latin typeface="Public Sans Bold"/>
                <a:ea typeface="Public Sans Bold"/>
                <a:cs typeface="Public Sans Bold"/>
                <a:sym typeface="Public Sans Bold"/>
              </a:rPr>
              <a:t>RESEARCH QUESTIONS</a:t>
            </a:r>
          </a:p>
        </p:txBody>
      </p:sp>
      <p:sp>
        <p:nvSpPr>
          <p:cNvPr id="255" name="Google Shape;255;p20"/>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6" name="Google Shape;256;p20"/>
          <p:cNvSpPr txBox="1">
            <a:spLocks noGrp="1"/>
          </p:cNvSpPr>
          <p:nvPr>
            <p:ph type="body" idx="1"/>
          </p:nvPr>
        </p:nvSpPr>
        <p:spPr>
          <a:xfrm>
            <a:off x="1810944" y="1571971"/>
            <a:ext cx="5877300" cy="808800"/>
          </a:xfrm>
          <a:prstGeom prst="rect">
            <a:avLst/>
          </a:prstGeom>
        </p:spPr>
        <p:txBody>
          <a:bodyPr spcFirstLastPara="1" wrap="square" lIns="91425" tIns="91425" rIns="91425" bIns="91425" anchor="t" anchorCtr="0">
            <a:noAutofit/>
          </a:bodyPr>
          <a:lstStyle/>
          <a:p>
            <a:pPr marL="302259" lvl="1" indent="0" algn="l">
              <a:lnSpc>
                <a:spcPct val="150000"/>
              </a:lnSpc>
              <a:buNone/>
            </a:pPr>
            <a:r>
              <a:rPr lang="en-US" sz="1400" dirty="0">
                <a:solidFill>
                  <a:schemeClr val="bg1"/>
                </a:solidFill>
                <a:latin typeface="Public Sans"/>
                <a:ea typeface="Public Sans"/>
                <a:cs typeface="Public Sans"/>
                <a:sym typeface="Public Sans"/>
              </a:rPr>
              <a:t>What are the variables that affect hotel reservation cancellations?</a:t>
            </a:r>
          </a:p>
        </p:txBody>
      </p:sp>
      <p:sp>
        <p:nvSpPr>
          <p:cNvPr id="257" name="Google Shape;257;p20"/>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8" name="Google Shape;258;p20"/>
          <p:cNvSpPr txBox="1">
            <a:spLocks noGrp="1"/>
          </p:cNvSpPr>
          <p:nvPr>
            <p:ph type="body" idx="1"/>
          </p:nvPr>
        </p:nvSpPr>
        <p:spPr>
          <a:xfrm>
            <a:off x="2030400" y="2658513"/>
            <a:ext cx="5877300" cy="808800"/>
          </a:xfrm>
          <a:prstGeom prst="rect">
            <a:avLst/>
          </a:prstGeom>
        </p:spPr>
        <p:txBody>
          <a:bodyPr spcFirstLastPara="1" wrap="square" lIns="91425" tIns="91425" rIns="91425" bIns="91425" anchor="t" anchorCtr="0">
            <a:noAutofit/>
          </a:bodyPr>
          <a:lstStyle/>
          <a:p>
            <a:pPr marL="0" indent="0">
              <a:spcAft>
                <a:spcPts val="1600"/>
              </a:spcAft>
              <a:buNone/>
            </a:pPr>
            <a:r>
              <a:rPr lang="en-US" sz="1400" dirty="0">
                <a:solidFill>
                  <a:schemeClr val="bg1"/>
                </a:solidFill>
                <a:latin typeface="Public Sans"/>
                <a:ea typeface="Public Sans"/>
                <a:cs typeface="Public Sans"/>
                <a:sym typeface="Public Sans"/>
              </a:rPr>
              <a:t>How can we make hotel reservations cancellations better?</a:t>
            </a:r>
          </a:p>
          <a:p>
            <a:pPr marL="0" lvl="0" indent="0" algn="l" rtl="0">
              <a:spcBef>
                <a:spcPts val="0"/>
              </a:spcBef>
              <a:spcAft>
                <a:spcPts val="1600"/>
              </a:spcAft>
              <a:buNone/>
            </a:pPr>
            <a:endParaRPr dirty="0">
              <a:solidFill>
                <a:srgbClr val="FFFFFF"/>
              </a:solidFill>
            </a:endParaRPr>
          </a:p>
        </p:txBody>
      </p:sp>
      <p:sp>
        <p:nvSpPr>
          <p:cNvPr id="259" name="Google Shape;259;p20"/>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0" name="Google Shape;260;p20"/>
          <p:cNvSpPr txBox="1">
            <a:spLocks noGrp="1"/>
          </p:cNvSpPr>
          <p:nvPr>
            <p:ph type="body" idx="1"/>
          </p:nvPr>
        </p:nvSpPr>
        <p:spPr>
          <a:xfrm>
            <a:off x="2030400" y="3573363"/>
            <a:ext cx="5877300" cy="808800"/>
          </a:xfrm>
          <a:prstGeom prst="rect">
            <a:avLst/>
          </a:prstGeom>
        </p:spPr>
        <p:txBody>
          <a:bodyPr spcFirstLastPara="1" wrap="square" lIns="91425" tIns="91425" rIns="91425" bIns="91425" anchor="t" anchorCtr="0">
            <a:noAutofit/>
          </a:bodyPr>
          <a:lstStyle/>
          <a:p>
            <a:pPr marL="0" indent="0">
              <a:spcAft>
                <a:spcPts val="1600"/>
              </a:spcAft>
              <a:buNone/>
            </a:pPr>
            <a:r>
              <a:rPr lang="en-US" sz="1400" dirty="0">
                <a:solidFill>
                  <a:schemeClr val="bg1"/>
                </a:solidFill>
                <a:latin typeface="Public Sans"/>
                <a:ea typeface="Public Sans"/>
                <a:cs typeface="Public Sans"/>
                <a:sym typeface="Public Sans"/>
              </a:rPr>
              <a:t>How will hotels be assisted in making pricing and promotional decisions?</a:t>
            </a:r>
          </a:p>
          <a:p>
            <a:pPr marL="0" lvl="0" indent="0" algn="l" rtl="0">
              <a:spcBef>
                <a:spcPts val="0"/>
              </a:spcBef>
              <a:spcAft>
                <a:spcPts val="1600"/>
              </a:spcAft>
              <a:buNone/>
            </a:pPr>
            <a:endParaRPr dirty="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algn="ctr">
              <a:lnSpc>
                <a:spcPts val="5200"/>
              </a:lnSpc>
              <a:spcBef>
                <a:spcPct val="0"/>
              </a:spcBef>
            </a:pPr>
            <a:r>
              <a:rPr lang="en-US" sz="2400" spc="843" dirty="0">
                <a:solidFill>
                  <a:schemeClr val="bg1"/>
                </a:solidFill>
                <a:latin typeface="Public Sans Bold"/>
                <a:ea typeface="Public Sans Bold"/>
                <a:cs typeface="Public Sans Bold"/>
                <a:sym typeface="Public Sans Bold"/>
              </a:rPr>
              <a:t>                HYPOTHESIS</a:t>
            </a:r>
          </a:p>
        </p:txBody>
      </p:sp>
      <p:sp>
        <p:nvSpPr>
          <p:cNvPr id="266" name="Google Shape;266;p21"/>
          <p:cNvSpPr txBox="1">
            <a:spLocks noGrp="1"/>
          </p:cNvSpPr>
          <p:nvPr>
            <p:ph type="body" idx="1"/>
          </p:nvPr>
        </p:nvSpPr>
        <p:spPr>
          <a:xfrm>
            <a:off x="4242705" y="1102511"/>
            <a:ext cx="4318500" cy="3182200"/>
          </a:xfrm>
          <a:prstGeom prst="rect">
            <a:avLst/>
          </a:prstGeom>
          <a:ln>
            <a:noFill/>
          </a:ln>
        </p:spPr>
        <p:txBody>
          <a:bodyPr spcFirstLastPara="1" wrap="square" lIns="91425" tIns="91425" rIns="91425" bIns="91425" anchor="t" anchorCtr="0">
            <a:noAutofit/>
          </a:bodyPr>
          <a:lstStyle/>
          <a:p>
            <a:pPr marL="604519" lvl="1" indent="-302260" algn="l">
              <a:lnSpc>
                <a:spcPct val="150000"/>
              </a:lnSpc>
              <a:buFont typeface="Arial"/>
              <a:buChar char="•"/>
            </a:pPr>
            <a:r>
              <a:rPr lang="en-US" sz="1400" dirty="0">
                <a:solidFill>
                  <a:schemeClr val="bg1"/>
                </a:solidFill>
                <a:latin typeface="Public Sans"/>
                <a:ea typeface="Public Sans"/>
                <a:cs typeface="Public Sans"/>
                <a:sym typeface="Public Sans"/>
              </a:rPr>
              <a:t>More cancellations occur when prices are higher.</a:t>
            </a:r>
          </a:p>
          <a:p>
            <a:pPr marL="604519" lvl="1" indent="-302260" algn="l">
              <a:lnSpc>
                <a:spcPct val="150000"/>
              </a:lnSpc>
              <a:buFont typeface="Arial"/>
              <a:buChar char="•"/>
            </a:pPr>
            <a:r>
              <a:rPr lang="en-US" sz="1400" dirty="0">
                <a:solidFill>
                  <a:schemeClr val="bg1"/>
                </a:solidFill>
                <a:latin typeface="Public Sans"/>
                <a:ea typeface="Public Sans"/>
                <a:cs typeface="Public Sans"/>
                <a:sym typeface="Public Sans"/>
              </a:rPr>
              <a:t>When there is a longer waiting list, customers tend to cancel more frequently.</a:t>
            </a:r>
          </a:p>
          <a:p>
            <a:pPr marL="604519" lvl="1" indent="-302260" algn="l">
              <a:lnSpc>
                <a:spcPct val="150000"/>
              </a:lnSpc>
              <a:buFont typeface="Arial"/>
              <a:buChar char="•"/>
            </a:pPr>
            <a:r>
              <a:rPr lang="en-US" sz="1400" dirty="0">
                <a:solidFill>
                  <a:schemeClr val="bg1"/>
                </a:solidFill>
                <a:latin typeface="Public Sans"/>
                <a:ea typeface="Public Sans"/>
                <a:cs typeface="Public Sans"/>
                <a:sym typeface="Public Sans"/>
              </a:rPr>
              <a:t>The majority of clients are coming from offline travel agents to make their reservations.</a:t>
            </a:r>
          </a:p>
          <a:p>
            <a:pPr marL="0" lvl="0" indent="0" algn="l" rtl="0">
              <a:spcBef>
                <a:spcPts val="1600"/>
              </a:spcBef>
              <a:spcAft>
                <a:spcPts val="160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28"/>
          <p:cNvSpPr txBox="1">
            <a:spLocks noGrp="1"/>
          </p:cNvSpPr>
          <p:nvPr>
            <p:ph type="title" idx="2"/>
          </p:nvPr>
        </p:nvSpPr>
        <p:spPr>
          <a:xfrm>
            <a:off x="1297500" y="459489"/>
            <a:ext cx="4627812" cy="1909799"/>
          </a:xfrm>
          <a:prstGeom prst="rect">
            <a:avLst/>
          </a:prstGeom>
        </p:spPr>
        <p:txBody>
          <a:bodyPr spcFirstLastPara="1" wrap="square" lIns="91425" tIns="91425" rIns="91425" bIns="91425" anchor="t" anchorCtr="0">
            <a:noAutofit/>
          </a:bodyPr>
          <a:lstStyle/>
          <a:p>
            <a:pPr algn="l">
              <a:lnSpc>
                <a:spcPct val="150000"/>
              </a:lnSpc>
              <a:spcBef>
                <a:spcPct val="0"/>
              </a:spcBef>
            </a:pPr>
            <a:r>
              <a:rPr lang="en-US" sz="2000" spc="843" dirty="0">
                <a:solidFill>
                  <a:schemeClr val="bg1"/>
                </a:solidFill>
                <a:latin typeface="Public Sans Bold"/>
                <a:ea typeface="Public Sans Bold"/>
                <a:cs typeface="Public Sans Bold"/>
                <a:sym typeface="Public Sans Bold"/>
              </a:rPr>
              <a:t>ANALYSIS AND FINDINGS - 1</a:t>
            </a:r>
          </a:p>
        </p:txBody>
      </p:sp>
      <p:sp>
        <p:nvSpPr>
          <p:cNvPr id="528" name="Google Shape;528;p28"/>
          <p:cNvSpPr txBox="1">
            <a:spLocks noGrp="1"/>
          </p:cNvSpPr>
          <p:nvPr>
            <p:ph type="title"/>
          </p:nvPr>
        </p:nvSpPr>
        <p:spPr>
          <a:xfrm>
            <a:off x="880261" y="1924850"/>
            <a:ext cx="3468959" cy="2082833"/>
          </a:xfrm>
          <a:prstGeom prst="rect">
            <a:avLst/>
          </a:prstGeom>
        </p:spPr>
        <p:txBody>
          <a:bodyPr spcFirstLastPara="1" wrap="square" lIns="91425" tIns="91425" rIns="91425" bIns="91425" anchor="t" anchorCtr="0">
            <a:noAutofit/>
          </a:bodyPr>
          <a:lstStyle/>
          <a:p>
            <a:pPr algn="just">
              <a:lnSpc>
                <a:spcPct val="150000"/>
              </a:lnSpc>
              <a:spcAft>
                <a:spcPts val="1600"/>
              </a:spcAft>
            </a:pPr>
            <a:r>
              <a:rPr lang="en-US" sz="1200" dirty="0">
                <a:solidFill>
                  <a:schemeClr val="bg1"/>
                </a:solidFill>
                <a:latin typeface="Public Sans"/>
                <a:ea typeface="Public Sans"/>
                <a:cs typeface="Public Sans"/>
                <a:sym typeface="Public Sans"/>
              </a:rPr>
              <a:t>The accompanying bar graph shows the percentage  of reservations that are cancelled and those that are  not. It is obvious that there are still a significant  number if reservations that have nit been cancelled. There are still 37% of clients who cancelled their reservations, which has a significant impact on the hotels’ earnings.</a:t>
            </a:r>
            <a:br>
              <a:rPr lang="en-US" sz="1200" dirty="0">
                <a:solidFill>
                  <a:schemeClr val="bg1"/>
                </a:solidFill>
                <a:latin typeface="Public Sans"/>
                <a:ea typeface="Public Sans"/>
                <a:cs typeface="Public Sans"/>
                <a:sym typeface="Public Sans"/>
              </a:rPr>
            </a:br>
            <a:endParaRPr sz="1200" dirty="0">
              <a:solidFill>
                <a:schemeClr val="bg1"/>
              </a:solidFill>
            </a:endParaRPr>
          </a:p>
        </p:txBody>
      </p:sp>
      <p:sp>
        <p:nvSpPr>
          <p:cNvPr id="540" name="Google Shape;540;p28"/>
          <p:cNvSpPr/>
          <p:nvPr/>
        </p:nvSpPr>
        <p:spPr>
          <a:xfrm flipH="1">
            <a:off x="2886886" y="1330368"/>
            <a:ext cx="3355200" cy="1909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Freeform 6">
            <a:extLst>
              <a:ext uri="{FF2B5EF4-FFF2-40B4-BE49-F238E27FC236}">
                <a16:creationId xmlns:a16="http://schemas.microsoft.com/office/drawing/2014/main" id="{50FDE3F3-4B2C-616F-DD75-D32CE3F2121C}"/>
              </a:ext>
            </a:extLst>
          </p:cNvPr>
          <p:cNvSpPr/>
          <p:nvPr/>
        </p:nvSpPr>
        <p:spPr>
          <a:xfrm>
            <a:off x="5241457" y="1616850"/>
            <a:ext cx="3007254" cy="1909799"/>
          </a:xfrm>
          <a:custGeom>
            <a:avLst/>
            <a:gdLst/>
            <a:ahLst/>
            <a:cxnLst/>
            <a:rect l="l" t="t" r="r" b="b"/>
            <a:pathLst>
              <a:path w="6987971" h="5489548">
                <a:moveTo>
                  <a:pt x="0" y="0"/>
                </a:moveTo>
                <a:lnTo>
                  <a:pt x="6987972" y="0"/>
                </a:lnTo>
                <a:lnTo>
                  <a:pt x="6987972" y="5489548"/>
                </a:lnTo>
                <a:lnTo>
                  <a:pt x="0" y="5489548"/>
                </a:lnTo>
                <a:lnTo>
                  <a:pt x="0" y="0"/>
                </a:lnTo>
                <a:close/>
              </a:path>
            </a:pathLst>
          </a:custGeom>
          <a:blipFill>
            <a:blip r:embed="rId3"/>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29"/>
          <p:cNvSpPr txBox="1">
            <a:spLocks noGrp="1"/>
          </p:cNvSpPr>
          <p:nvPr>
            <p:ph type="title" idx="2"/>
          </p:nvPr>
        </p:nvSpPr>
        <p:spPr>
          <a:xfrm>
            <a:off x="1168400" y="459490"/>
            <a:ext cx="3835400" cy="886710"/>
          </a:xfrm>
          <a:prstGeom prst="rect">
            <a:avLst/>
          </a:prstGeom>
        </p:spPr>
        <p:txBody>
          <a:bodyPr spcFirstLastPara="1" wrap="square" lIns="91425" tIns="91425" rIns="91425" bIns="91425" anchor="t" anchorCtr="0">
            <a:noAutofit/>
          </a:bodyPr>
          <a:lstStyle/>
          <a:p>
            <a:r>
              <a:rPr lang="en-US" sz="2000" spc="843" dirty="0">
                <a:solidFill>
                  <a:schemeClr val="bg1"/>
                </a:solidFill>
                <a:latin typeface="Public Sans Bold"/>
                <a:ea typeface="Public Sans Bold"/>
                <a:cs typeface="Public Sans Bold"/>
                <a:sym typeface="Public Sans Bold"/>
              </a:rPr>
              <a:t>ANALYSIS</a:t>
            </a:r>
            <a:r>
              <a:rPr lang="en-US" sz="2400" spc="843" dirty="0">
                <a:solidFill>
                  <a:schemeClr val="bg1"/>
                </a:solidFill>
                <a:latin typeface="Public Sans Bold"/>
                <a:ea typeface="Public Sans Bold"/>
                <a:cs typeface="Public Sans Bold"/>
                <a:sym typeface="Public Sans Bold"/>
              </a:rPr>
              <a:t> AND </a:t>
            </a:r>
            <a:r>
              <a:rPr lang="en-US" sz="2000" spc="843" dirty="0">
                <a:solidFill>
                  <a:schemeClr val="bg1"/>
                </a:solidFill>
                <a:latin typeface="Public Sans Bold"/>
                <a:ea typeface="Public Sans Bold"/>
                <a:cs typeface="Public Sans Bold"/>
                <a:sym typeface="Public Sans Bold"/>
              </a:rPr>
              <a:t>FINDINGS</a:t>
            </a:r>
            <a:r>
              <a:rPr lang="en-US" sz="2400" spc="843" dirty="0">
                <a:solidFill>
                  <a:schemeClr val="bg1"/>
                </a:solidFill>
                <a:latin typeface="Public Sans Bold"/>
                <a:ea typeface="Public Sans Bold"/>
                <a:cs typeface="Public Sans Bold"/>
                <a:sym typeface="Public Sans Bold"/>
              </a:rPr>
              <a:t> - 2</a:t>
            </a:r>
            <a:br>
              <a:rPr lang="en-US" sz="1000" spc="843" dirty="0">
                <a:solidFill>
                  <a:srgbClr val="2B2C30"/>
                </a:solidFill>
                <a:latin typeface="Public Sans Bold"/>
                <a:ea typeface="Public Sans Bold"/>
                <a:cs typeface="Public Sans Bold"/>
                <a:sym typeface="Public Sans Bold"/>
              </a:rPr>
            </a:br>
            <a:endParaRPr sz="1000" dirty="0"/>
          </a:p>
        </p:txBody>
      </p:sp>
      <p:sp>
        <p:nvSpPr>
          <p:cNvPr id="546" name="Google Shape;546;p29"/>
          <p:cNvSpPr txBox="1">
            <a:spLocks noGrp="1"/>
          </p:cNvSpPr>
          <p:nvPr>
            <p:ph type="title"/>
          </p:nvPr>
        </p:nvSpPr>
        <p:spPr>
          <a:xfrm>
            <a:off x="1256463" y="1853730"/>
            <a:ext cx="2844900" cy="1797300"/>
          </a:xfrm>
          <a:prstGeom prst="rect">
            <a:avLst/>
          </a:prstGeom>
        </p:spPr>
        <p:txBody>
          <a:bodyPr spcFirstLastPara="1" wrap="square" lIns="91425" tIns="91425" rIns="91425" bIns="91425" anchor="t" anchorCtr="0">
            <a:noAutofit/>
          </a:bodyPr>
          <a:lstStyle/>
          <a:p>
            <a:pPr algn="just">
              <a:lnSpc>
                <a:spcPct val="115000"/>
              </a:lnSpc>
              <a:spcAft>
                <a:spcPts val="1600"/>
              </a:spcAft>
            </a:pPr>
            <a:r>
              <a:rPr lang="en-US" sz="1200" dirty="0">
                <a:solidFill>
                  <a:schemeClr val="bg1"/>
                </a:solidFill>
                <a:latin typeface="Public Sans"/>
                <a:ea typeface="Public Sans"/>
                <a:cs typeface="Public Sans"/>
                <a:sym typeface="Public Sans"/>
              </a:rPr>
              <a:t>In comparison to resort hotels, city hotels have more  bookings. It is possible that resorts hotels are more expensive than those in cities.</a:t>
            </a:r>
            <a:br>
              <a:rPr lang="en-US" sz="1200" dirty="0">
                <a:solidFill>
                  <a:schemeClr val="bg1"/>
                </a:solidFill>
                <a:latin typeface="Public Sans"/>
                <a:ea typeface="Public Sans"/>
                <a:cs typeface="Public Sans"/>
                <a:sym typeface="Public Sans"/>
              </a:rPr>
            </a:br>
            <a:endParaRPr sz="1200" dirty="0">
              <a:solidFill>
                <a:schemeClr val="bg1"/>
              </a:solidFill>
            </a:endParaRPr>
          </a:p>
        </p:txBody>
      </p:sp>
      <p:sp>
        <p:nvSpPr>
          <p:cNvPr id="553" name="Google Shape;553;p29"/>
          <p:cNvSpPr/>
          <p:nvPr/>
        </p:nvSpPr>
        <p:spPr>
          <a:xfrm flipH="1">
            <a:off x="3735442" y="1117572"/>
            <a:ext cx="1659300" cy="27657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Freeform 7">
            <a:extLst>
              <a:ext uri="{FF2B5EF4-FFF2-40B4-BE49-F238E27FC236}">
                <a16:creationId xmlns:a16="http://schemas.microsoft.com/office/drawing/2014/main" id="{12EFFD1D-7A61-A046-EAC0-9C813D0B3ACD}"/>
              </a:ext>
            </a:extLst>
          </p:cNvPr>
          <p:cNvSpPr/>
          <p:nvPr/>
        </p:nvSpPr>
        <p:spPr>
          <a:xfrm>
            <a:off x="4890432" y="1117572"/>
            <a:ext cx="3961468" cy="2533458"/>
          </a:xfrm>
          <a:custGeom>
            <a:avLst/>
            <a:gdLst/>
            <a:ahLst/>
            <a:cxnLst/>
            <a:rect l="l" t="t" r="r" b="b"/>
            <a:pathLst>
              <a:path w="8583613" h="4524052">
                <a:moveTo>
                  <a:pt x="0" y="0"/>
                </a:moveTo>
                <a:lnTo>
                  <a:pt x="8583613" y="0"/>
                </a:lnTo>
                <a:lnTo>
                  <a:pt x="8583613" y="4524052"/>
                </a:lnTo>
                <a:lnTo>
                  <a:pt x="0" y="4524052"/>
                </a:lnTo>
                <a:lnTo>
                  <a:pt x="0" y="0"/>
                </a:lnTo>
                <a:close/>
              </a:path>
            </a:pathLst>
          </a:custGeom>
          <a:blipFill>
            <a:blip r:embed="rId3"/>
            <a:stretch>
              <a:fillRect t="-95" b="-95"/>
            </a:stretch>
          </a:blipFill>
        </p:spPr>
        <p:txBody>
          <a:bodyPr/>
          <a:lstStyle/>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31"/>
          <p:cNvSpPr txBox="1">
            <a:spLocks noGrp="1"/>
          </p:cNvSpPr>
          <p:nvPr>
            <p:ph type="title" idx="2"/>
          </p:nvPr>
        </p:nvSpPr>
        <p:spPr>
          <a:xfrm>
            <a:off x="1297500" y="459490"/>
            <a:ext cx="3433250" cy="1318510"/>
          </a:xfrm>
          <a:prstGeom prst="rect">
            <a:avLst/>
          </a:prstGeom>
        </p:spPr>
        <p:txBody>
          <a:bodyPr spcFirstLastPara="1" wrap="square" lIns="91425" tIns="91425" rIns="91425" bIns="91425" anchor="t" anchorCtr="0">
            <a:noAutofit/>
          </a:bodyPr>
          <a:lstStyle/>
          <a:p>
            <a:r>
              <a:rPr lang="en-US" sz="2000" spc="843" dirty="0">
                <a:solidFill>
                  <a:schemeClr val="bg1"/>
                </a:solidFill>
                <a:latin typeface="Public Sans Bold"/>
                <a:ea typeface="Public Sans Bold"/>
                <a:cs typeface="Public Sans Bold"/>
                <a:sym typeface="Public Sans Bold"/>
              </a:rPr>
              <a:t>ANALYSIS AND FINDINGS - 3</a:t>
            </a:r>
            <a:br>
              <a:rPr lang="en-US" sz="2000" spc="843" dirty="0">
                <a:solidFill>
                  <a:schemeClr val="bg1"/>
                </a:solidFill>
                <a:latin typeface="Public Sans Bold"/>
                <a:ea typeface="Public Sans Bold"/>
                <a:cs typeface="Public Sans Bold"/>
                <a:sym typeface="Public Sans Bold"/>
              </a:rPr>
            </a:br>
            <a:endParaRPr lang="en-GB" sz="2000" dirty="0">
              <a:solidFill>
                <a:schemeClr val="bg1"/>
              </a:solidFill>
            </a:endParaRPr>
          </a:p>
        </p:txBody>
      </p:sp>
      <p:sp>
        <p:nvSpPr>
          <p:cNvPr id="3" name="Title 2">
            <a:extLst>
              <a:ext uri="{FF2B5EF4-FFF2-40B4-BE49-F238E27FC236}">
                <a16:creationId xmlns:a16="http://schemas.microsoft.com/office/drawing/2014/main" id="{021E4EB6-7972-4500-2A81-01CC6927FC73}"/>
              </a:ext>
            </a:extLst>
          </p:cNvPr>
          <p:cNvSpPr>
            <a:spLocks noGrp="1"/>
          </p:cNvSpPr>
          <p:nvPr>
            <p:ph type="title"/>
          </p:nvPr>
        </p:nvSpPr>
        <p:spPr>
          <a:xfrm>
            <a:off x="1297500" y="1766100"/>
            <a:ext cx="3052250" cy="1797300"/>
          </a:xfrm>
        </p:spPr>
        <p:txBody>
          <a:bodyPr/>
          <a:lstStyle/>
          <a:p>
            <a:pPr algn="just"/>
            <a:r>
              <a:rPr lang="en-US" sz="1400" dirty="0">
                <a:solidFill>
                  <a:schemeClr val="bg1"/>
                </a:solidFill>
                <a:latin typeface="Public Sans"/>
                <a:ea typeface="Public Sans"/>
                <a:cs typeface="Public Sans"/>
                <a:sym typeface="Public Sans"/>
              </a:rPr>
              <a:t>The line graph shows that on certain days, the  average daily rate for a city hotel is less than that of are sort hotel, and on other days, it is even less, It goes without saying that weekends and holidays may see a  rise in resort hotel rates.</a:t>
            </a:r>
            <a:br>
              <a:rPr lang="en-US" sz="1400" dirty="0">
                <a:solidFill>
                  <a:schemeClr val="bg1"/>
                </a:solidFill>
                <a:latin typeface="Public Sans"/>
                <a:ea typeface="Public Sans"/>
                <a:cs typeface="Public Sans"/>
                <a:sym typeface="Public Sans"/>
              </a:rPr>
            </a:br>
            <a:endParaRPr lang="en-IN" sz="1400" dirty="0">
              <a:solidFill>
                <a:schemeClr val="bg1"/>
              </a:solidFill>
            </a:endParaRPr>
          </a:p>
        </p:txBody>
      </p:sp>
      <p:sp>
        <p:nvSpPr>
          <p:cNvPr id="6" name="Freeform 7">
            <a:extLst>
              <a:ext uri="{FF2B5EF4-FFF2-40B4-BE49-F238E27FC236}">
                <a16:creationId xmlns:a16="http://schemas.microsoft.com/office/drawing/2014/main" id="{8D03BF39-10FA-0372-6037-023D49627698}"/>
              </a:ext>
            </a:extLst>
          </p:cNvPr>
          <p:cNvSpPr/>
          <p:nvPr/>
        </p:nvSpPr>
        <p:spPr>
          <a:xfrm>
            <a:off x="4679952" y="1291779"/>
            <a:ext cx="4305298" cy="2492821"/>
          </a:xfrm>
          <a:custGeom>
            <a:avLst/>
            <a:gdLst/>
            <a:ahLst/>
            <a:cxnLst/>
            <a:rect l="l" t="t" r="r" b="b"/>
            <a:pathLst>
              <a:path w="8791710" h="3714251">
                <a:moveTo>
                  <a:pt x="0" y="0"/>
                </a:moveTo>
                <a:lnTo>
                  <a:pt x="8791710" y="0"/>
                </a:lnTo>
                <a:lnTo>
                  <a:pt x="8791710" y="3714251"/>
                </a:lnTo>
                <a:lnTo>
                  <a:pt x="0" y="3714251"/>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32"/>
          <p:cNvSpPr txBox="1">
            <a:spLocks noGrp="1"/>
          </p:cNvSpPr>
          <p:nvPr>
            <p:ph type="title" idx="2"/>
          </p:nvPr>
        </p:nvSpPr>
        <p:spPr>
          <a:xfrm>
            <a:off x="1297500" y="459490"/>
            <a:ext cx="3420550" cy="1235960"/>
          </a:xfrm>
          <a:prstGeom prst="rect">
            <a:avLst/>
          </a:prstGeom>
        </p:spPr>
        <p:txBody>
          <a:bodyPr spcFirstLastPara="1" wrap="square" lIns="91425" tIns="91425" rIns="91425" bIns="91425" anchor="t" anchorCtr="0">
            <a:noAutofit/>
          </a:bodyPr>
          <a:lstStyle/>
          <a:p>
            <a:pPr algn="just">
              <a:spcBef>
                <a:spcPct val="0"/>
              </a:spcBef>
            </a:pPr>
            <a:r>
              <a:rPr lang="en-US" sz="2000" spc="843" dirty="0">
                <a:solidFill>
                  <a:schemeClr val="bg1"/>
                </a:solidFill>
                <a:latin typeface="Public Sans Bold"/>
                <a:ea typeface="Public Sans Bold"/>
                <a:cs typeface="Public Sans Bold"/>
                <a:sym typeface="Public Sans Bold"/>
              </a:rPr>
              <a:t>ANALYSIS AND FINDINGS - 4</a:t>
            </a:r>
          </a:p>
        </p:txBody>
      </p:sp>
      <p:sp>
        <p:nvSpPr>
          <p:cNvPr id="603" name="Google Shape;603;p32"/>
          <p:cNvSpPr txBox="1">
            <a:spLocks noGrp="1"/>
          </p:cNvSpPr>
          <p:nvPr>
            <p:ph type="title"/>
          </p:nvPr>
        </p:nvSpPr>
        <p:spPr>
          <a:xfrm>
            <a:off x="596020" y="1810151"/>
            <a:ext cx="3874379" cy="2116309"/>
          </a:xfrm>
          <a:prstGeom prst="rect">
            <a:avLst/>
          </a:prstGeom>
        </p:spPr>
        <p:txBody>
          <a:bodyPr spcFirstLastPara="1" wrap="square" lIns="91425" tIns="91425" rIns="91425" bIns="91425" anchor="t" anchorCtr="0">
            <a:noAutofit/>
          </a:bodyPr>
          <a:lstStyle/>
          <a:p>
            <a:pPr algn="just">
              <a:lnSpc>
                <a:spcPct val="115000"/>
              </a:lnSpc>
              <a:spcAft>
                <a:spcPts val="1600"/>
              </a:spcAft>
            </a:pPr>
            <a:r>
              <a:rPr lang="en-US" sz="1400" dirty="0">
                <a:solidFill>
                  <a:schemeClr val="bg1"/>
                </a:solidFill>
                <a:latin typeface="Public Sans"/>
                <a:ea typeface="Public Sans"/>
                <a:cs typeface="Public Sans"/>
                <a:sym typeface="Public Sans"/>
              </a:rPr>
              <a:t>We have developed the grouped bar graph to </a:t>
            </a:r>
            <a:r>
              <a:rPr lang="en-US" sz="1400" dirty="0" err="1">
                <a:solidFill>
                  <a:schemeClr val="bg1"/>
                </a:solidFill>
                <a:latin typeface="Public Sans"/>
                <a:ea typeface="Public Sans"/>
                <a:cs typeface="Public Sans"/>
                <a:sym typeface="Public Sans"/>
              </a:rPr>
              <a:t>analyse</a:t>
            </a:r>
            <a:r>
              <a:rPr lang="en-US" sz="1400" dirty="0">
                <a:solidFill>
                  <a:schemeClr val="bg1"/>
                </a:solidFill>
                <a:latin typeface="Public Sans"/>
                <a:ea typeface="Public Sans"/>
                <a:cs typeface="Public Sans"/>
                <a:sym typeface="Public Sans"/>
              </a:rPr>
              <a:t> the months with the highest and lowest reservation  levels according to reservation status. As can be seen, both the number of confirmed reservations and the  number of cancelled reservations are largest in the  month of August, whereas January is the month with  the most cancelled reservations.</a:t>
            </a:r>
            <a:br>
              <a:rPr lang="en-US" sz="1400" dirty="0">
                <a:solidFill>
                  <a:schemeClr val="bg1"/>
                </a:solidFill>
                <a:latin typeface="Public Sans"/>
                <a:ea typeface="Public Sans"/>
                <a:cs typeface="Public Sans"/>
                <a:sym typeface="Public Sans"/>
              </a:rPr>
            </a:br>
            <a:endParaRPr sz="1400" dirty="0">
              <a:solidFill>
                <a:schemeClr val="bg1"/>
              </a:solidFill>
            </a:endParaRPr>
          </a:p>
        </p:txBody>
      </p:sp>
      <p:sp>
        <p:nvSpPr>
          <p:cNvPr id="4" name="Freeform 5">
            <a:extLst>
              <a:ext uri="{FF2B5EF4-FFF2-40B4-BE49-F238E27FC236}">
                <a16:creationId xmlns:a16="http://schemas.microsoft.com/office/drawing/2014/main" id="{892E01B8-0652-F730-7507-31DD8123E07C}"/>
              </a:ext>
            </a:extLst>
          </p:cNvPr>
          <p:cNvSpPr/>
          <p:nvPr/>
        </p:nvSpPr>
        <p:spPr>
          <a:xfrm>
            <a:off x="4718050" y="1433892"/>
            <a:ext cx="4159250" cy="2492568"/>
          </a:xfrm>
          <a:custGeom>
            <a:avLst/>
            <a:gdLst/>
            <a:ahLst/>
            <a:cxnLst/>
            <a:rect l="l" t="t" r="r" b="b"/>
            <a:pathLst>
              <a:path w="8000020" h="4180278">
                <a:moveTo>
                  <a:pt x="0" y="0"/>
                </a:moveTo>
                <a:lnTo>
                  <a:pt x="8000020" y="0"/>
                </a:lnTo>
                <a:lnTo>
                  <a:pt x="8000020" y="4180279"/>
                </a:lnTo>
                <a:lnTo>
                  <a:pt x="0" y="4180279"/>
                </a:lnTo>
                <a:lnTo>
                  <a:pt x="0" y="0"/>
                </a:lnTo>
                <a:close/>
              </a:path>
            </a:pathLst>
          </a:custGeom>
          <a:blipFill>
            <a:blip r:embed="rId3"/>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32"/>
          <p:cNvSpPr txBox="1">
            <a:spLocks noGrp="1"/>
          </p:cNvSpPr>
          <p:nvPr>
            <p:ph type="title" idx="2"/>
          </p:nvPr>
        </p:nvSpPr>
        <p:spPr>
          <a:xfrm>
            <a:off x="1206500" y="459490"/>
            <a:ext cx="3365500" cy="1235960"/>
          </a:xfrm>
          <a:prstGeom prst="rect">
            <a:avLst/>
          </a:prstGeom>
        </p:spPr>
        <p:txBody>
          <a:bodyPr spcFirstLastPara="1" wrap="square" lIns="91425" tIns="91425" rIns="91425" bIns="91425" anchor="t" anchorCtr="0">
            <a:noAutofit/>
          </a:bodyPr>
          <a:lstStyle/>
          <a:p>
            <a:pPr algn="just">
              <a:spcBef>
                <a:spcPct val="0"/>
              </a:spcBef>
            </a:pPr>
            <a:r>
              <a:rPr lang="en-US" sz="2000" spc="843" dirty="0">
                <a:solidFill>
                  <a:schemeClr val="bg1"/>
                </a:solidFill>
                <a:latin typeface="Public Sans Bold"/>
                <a:ea typeface="Public Sans Bold"/>
                <a:cs typeface="Public Sans Bold"/>
                <a:sym typeface="Public Sans Bold"/>
              </a:rPr>
              <a:t>ANALYSIS AND FINDINGS - 5</a:t>
            </a:r>
          </a:p>
        </p:txBody>
      </p:sp>
      <p:sp>
        <p:nvSpPr>
          <p:cNvPr id="603" name="Google Shape;603;p32"/>
          <p:cNvSpPr txBox="1">
            <a:spLocks noGrp="1"/>
          </p:cNvSpPr>
          <p:nvPr>
            <p:ph type="title"/>
          </p:nvPr>
        </p:nvSpPr>
        <p:spPr>
          <a:xfrm>
            <a:off x="596020" y="1810151"/>
            <a:ext cx="3874379" cy="2116309"/>
          </a:xfrm>
          <a:prstGeom prst="rect">
            <a:avLst/>
          </a:prstGeom>
        </p:spPr>
        <p:txBody>
          <a:bodyPr spcFirstLastPara="1" wrap="square" lIns="91425" tIns="91425" rIns="91425" bIns="91425" anchor="t" anchorCtr="0">
            <a:noAutofit/>
          </a:bodyPr>
          <a:lstStyle/>
          <a:p>
            <a:pPr marL="302259" lvl="1" algn="just"/>
            <a:r>
              <a:rPr lang="en-US" sz="1400" dirty="0">
                <a:solidFill>
                  <a:schemeClr val="bg1"/>
                </a:solidFill>
                <a:latin typeface="Public Sans"/>
                <a:ea typeface="Public Sans"/>
                <a:cs typeface="Public Sans"/>
                <a:sym typeface="Public Sans"/>
              </a:rPr>
              <a:t>The bar graph demonstrates that cancellations are most common when prices are greatest and are least  common when they are lowest. Therefore, the cost of the accommodation is solely responsible for the cancellation.</a:t>
            </a:r>
          </a:p>
        </p:txBody>
      </p:sp>
      <p:sp>
        <p:nvSpPr>
          <p:cNvPr id="3" name="Freeform 5">
            <a:extLst>
              <a:ext uri="{FF2B5EF4-FFF2-40B4-BE49-F238E27FC236}">
                <a16:creationId xmlns:a16="http://schemas.microsoft.com/office/drawing/2014/main" id="{810EF43C-4357-987A-1DF8-98AE747058C0}"/>
              </a:ext>
            </a:extLst>
          </p:cNvPr>
          <p:cNvSpPr/>
          <p:nvPr/>
        </p:nvSpPr>
        <p:spPr>
          <a:xfrm>
            <a:off x="4718050" y="1582864"/>
            <a:ext cx="4157482" cy="2177182"/>
          </a:xfrm>
          <a:custGeom>
            <a:avLst/>
            <a:gdLst/>
            <a:ahLst/>
            <a:cxnLst/>
            <a:rect l="l" t="t" r="r" b="b"/>
            <a:pathLst>
              <a:path w="8633169" h="4876648">
                <a:moveTo>
                  <a:pt x="0" y="0"/>
                </a:moveTo>
                <a:lnTo>
                  <a:pt x="8633169" y="0"/>
                </a:lnTo>
                <a:lnTo>
                  <a:pt x="8633169" y="4876648"/>
                </a:lnTo>
                <a:lnTo>
                  <a:pt x="0" y="4876648"/>
                </a:lnTo>
                <a:lnTo>
                  <a:pt x="0" y="0"/>
                </a:lnTo>
                <a:close/>
              </a:path>
            </a:pathLst>
          </a:custGeom>
          <a:blipFill>
            <a:blip r:embed="rId3"/>
            <a:stretch>
              <a:fillRect/>
            </a:stretch>
          </a:blipFill>
        </p:spPr>
      </p:sp>
    </p:spTree>
    <p:extLst>
      <p:ext uri="{BB962C8B-B14F-4D97-AF65-F5344CB8AC3E}">
        <p14:creationId xmlns:p14="http://schemas.microsoft.com/office/powerpoint/2010/main" val="3957265652"/>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723</Words>
  <Application>Microsoft Office PowerPoint</Application>
  <PresentationFormat>On-screen Show (16:9)</PresentationFormat>
  <Paragraphs>43</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Montserrat</vt:lpstr>
      <vt:lpstr>Lato</vt:lpstr>
      <vt:lpstr>Public Sans</vt:lpstr>
      <vt:lpstr>Klein Bold</vt:lpstr>
      <vt:lpstr>Arial</vt:lpstr>
      <vt:lpstr>Public Sans Bold</vt:lpstr>
      <vt:lpstr>Focus</vt:lpstr>
      <vt:lpstr>Hotel Bookings Cancellation Analysis</vt:lpstr>
      <vt:lpstr>BUSINESS PROBLEM </vt:lpstr>
      <vt:lpstr>RESEARCH QUESTIONS</vt:lpstr>
      <vt:lpstr>                HYPOTHESIS</vt:lpstr>
      <vt:lpstr>ANALYSIS AND FINDINGS - 1</vt:lpstr>
      <vt:lpstr>ANALYSIS AND FINDINGS - 2 </vt:lpstr>
      <vt:lpstr>ANALYSIS AND FINDINGS - 3 </vt:lpstr>
      <vt:lpstr>ANALYSIS AND FINDINGS - 4</vt:lpstr>
      <vt:lpstr>ANALYSIS AND FINDINGS - 5</vt:lpstr>
      <vt:lpstr>ANALYSIS AND FINDINGS - 6</vt:lpstr>
      <vt:lpstr>ANALYSIS AND FINDINGS - 7</vt:lpstr>
      <vt:lpstr>SUGGESTIONS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Dixita</dc:creator>
  <cp:lastModifiedBy>dixita antala</cp:lastModifiedBy>
  <cp:revision>1</cp:revision>
  <dcterms:modified xsi:type="dcterms:W3CDTF">2024-07-11T20:03:22Z</dcterms:modified>
</cp:coreProperties>
</file>